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3" d="100"/>
          <a:sy n="63" d="100"/>
        </p:scale>
        <p:origin x="84" y="3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4/7/2015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4/7/2015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4/7/2015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4/7/2015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4/7/2015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4/7/2015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stubbshub.weebl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humanmetrics.com/cgi-win/jtypes2.a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817581"/>
            <a:ext cx="8825658" cy="1021978"/>
          </a:xfrm>
        </p:spPr>
        <p:txBody>
          <a:bodyPr/>
          <a:lstStyle/>
          <a:p>
            <a:r>
              <a:rPr lang="en-US" u="sng" dirty="0" smtClean="0"/>
              <a:t>Of Mice and Men </a:t>
            </a:r>
            <a:r>
              <a:rPr lang="en-US" sz="1100" dirty="0" smtClean="0"/>
              <a:t>day 1</a:t>
            </a:r>
            <a:endParaRPr lang="en-US" dirty="0"/>
          </a:p>
        </p:txBody>
      </p:sp>
      <p:sp>
        <p:nvSpPr>
          <p:cNvPr id="3" name="Subtitle 2"/>
          <p:cNvSpPr>
            <a:spLocks noGrp="1"/>
          </p:cNvSpPr>
          <p:nvPr>
            <p:ph type="subTitle" idx="1"/>
          </p:nvPr>
        </p:nvSpPr>
        <p:spPr>
          <a:xfrm>
            <a:off x="322730" y="1957893"/>
            <a:ext cx="11715077" cy="4776394"/>
          </a:xfrm>
        </p:spPr>
        <p:txBody>
          <a:bodyPr>
            <a:normAutofit/>
          </a:bodyPr>
          <a:lstStyle/>
          <a:p>
            <a:r>
              <a:rPr lang="en-US" sz="2800" dirty="0">
                <a:solidFill>
                  <a:schemeClr val="tx1"/>
                </a:solidFill>
              </a:rPr>
              <a:t>1.) What do you know about homelessness today? What are some of the reasons for homelessness? Why do you think people were homeless in the 1930s? Would teenagers have different reasons for being homeless than adults, both in the past and today? </a:t>
            </a:r>
            <a:endParaRPr lang="en-US" sz="2800" dirty="0" smtClean="0">
              <a:solidFill>
                <a:schemeClr val="tx1"/>
              </a:solidFill>
            </a:endParaRPr>
          </a:p>
          <a:p>
            <a:endParaRPr lang="en-US" sz="2800" dirty="0">
              <a:solidFill>
                <a:schemeClr val="tx1"/>
              </a:solidFill>
            </a:endParaRPr>
          </a:p>
          <a:p>
            <a:r>
              <a:rPr lang="en-US" sz="2800" dirty="0" smtClean="0">
                <a:solidFill>
                  <a:schemeClr val="tx1"/>
                </a:solidFill>
              </a:rPr>
              <a:t>2</a:t>
            </a:r>
            <a:r>
              <a:rPr lang="en-US" sz="2800" dirty="0">
                <a:solidFill>
                  <a:schemeClr val="tx1"/>
                </a:solidFill>
              </a:rPr>
              <a:t>.) What do you think of when you hear the word “hobo”? How do you define hobo? Are there still hobos today? </a:t>
            </a:r>
            <a:endParaRPr lang="en-US" sz="2800" dirty="0" smtClean="0">
              <a:solidFill>
                <a:schemeClr val="tx1"/>
              </a:solidFill>
            </a:endParaRPr>
          </a:p>
          <a:p>
            <a:endParaRPr lang="en-US" sz="2400" dirty="0"/>
          </a:p>
        </p:txBody>
      </p:sp>
    </p:spTree>
    <p:extLst>
      <p:ext uri="{BB962C8B-B14F-4D97-AF65-F5344CB8AC3E}">
        <p14:creationId xmlns:p14="http://schemas.microsoft.com/office/powerpoint/2010/main" val="3667300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Of Mice and Men </a:t>
            </a:r>
            <a:r>
              <a:rPr lang="en-US" dirty="0" err="1" smtClean="0"/>
              <a:t>Webquest</a:t>
            </a:r>
            <a:r>
              <a:rPr lang="en-US" dirty="0" smtClean="0"/>
              <a:t>!</a:t>
            </a:r>
            <a:endParaRPr lang="en-US" dirty="0"/>
          </a:p>
        </p:txBody>
      </p:sp>
      <p:sp>
        <p:nvSpPr>
          <p:cNvPr id="3" name="Content Placeholder 2"/>
          <p:cNvSpPr>
            <a:spLocks noGrp="1"/>
          </p:cNvSpPr>
          <p:nvPr>
            <p:ph idx="1"/>
          </p:nvPr>
        </p:nvSpPr>
        <p:spPr/>
        <p:txBody>
          <a:bodyPr>
            <a:normAutofit/>
          </a:bodyPr>
          <a:lstStyle/>
          <a:p>
            <a:r>
              <a:rPr lang="en-US" sz="3000" dirty="0" smtClean="0"/>
              <a:t>1.  Go to </a:t>
            </a:r>
            <a:r>
              <a:rPr lang="en-US" sz="3000" dirty="0" smtClean="0">
                <a:hlinkClick r:id="rId2"/>
              </a:rPr>
              <a:t>www.stubbshub.weebly.com</a:t>
            </a:r>
            <a:endParaRPr lang="en-US" sz="3000" dirty="0" smtClean="0"/>
          </a:p>
          <a:p>
            <a:r>
              <a:rPr lang="en-US" sz="3000" dirty="0" smtClean="0"/>
              <a:t>2. Click on the “LINKS” tab on the menu bar.</a:t>
            </a:r>
          </a:p>
          <a:p>
            <a:r>
              <a:rPr lang="en-US" sz="3000" dirty="0" smtClean="0"/>
              <a:t>3. Find the heading that says “</a:t>
            </a:r>
            <a:r>
              <a:rPr lang="en-US" sz="3000" dirty="0"/>
              <a:t>!!!!OF MICE AND MEN FOR 4/9/2015</a:t>
            </a:r>
            <a:r>
              <a:rPr lang="en-US" sz="3000" dirty="0" smtClean="0"/>
              <a:t>!!!!”</a:t>
            </a:r>
          </a:p>
          <a:p>
            <a:r>
              <a:rPr lang="en-US" sz="3000" dirty="0" smtClean="0"/>
              <a:t>Open the document and begin working!  </a:t>
            </a:r>
          </a:p>
          <a:p>
            <a:pPr lvl="1"/>
            <a:r>
              <a:rPr lang="en-US" sz="2600" dirty="0" smtClean="0"/>
              <a:t>MAKE SURE YOU SAVE YOUR WORK TO YOUR </a:t>
            </a:r>
            <a:r>
              <a:rPr lang="en-US" sz="2600" b="1" u="sng" dirty="0" smtClean="0"/>
              <a:t>SHAREDSPACE </a:t>
            </a:r>
            <a:r>
              <a:rPr lang="en-US" sz="2600" b="1" dirty="0" smtClean="0"/>
              <a:t> </a:t>
            </a:r>
            <a:r>
              <a:rPr lang="en-US" sz="2600" dirty="0" smtClean="0"/>
              <a:t>OR A</a:t>
            </a:r>
            <a:r>
              <a:rPr lang="en-US" sz="2600" b="1" dirty="0" smtClean="0"/>
              <a:t> </a:t>
            </a:r>
            <a:r>
              <a:rPr lang="en-US" sz="2600" b="1" u="sng" dirty="0" smtClean="0"/>
              <a:t>GOOGLEDRIVE DOCUMENT</a:t>
            </a:r>
            <a:endParaRPr lang="en-US" sz="2600" b="1" u="sng" dirty="0"/>
          </a:p>
          <a:p>
            <a:endParaRPr lang="en-US" dirty="0"/>
          </a:p>
        </p:txBody>
      </p:sp>
    </p:spTree>
    <p:extLst>
      <p:ext uri="{BB962C8B-B14F-4D97-AF65-F5344CB8AC3E}">
        <p14:creationId xmlns:p14="http://schemas.microsoft.com/office/powerpoint/2010/main" val="861031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 Mice and Men </a:t>
            </a:r>
            <a:r>
              <a:rPr lang="en-US" dirty="0" err="1"/>
              <a:t>Webquest</a:t>
            </a:r>
            <a:r>
              <a:rPr lang="en-US" dirty="0" smtClean="0"/>
              <a:t>! </a:t>
            </a:r>
            <a:r>
              <a:rPr lang="en-US" sz="1600" dirty="0" smtClean="0"/>
              <a:t>Day 2</a:t>
            </a:r>
            <a:endParaRPr lang="en-US" sz="1600" dirty="0"/>
          </a:p>
        </p:txBody>
      </p:sp>
      <p:sp>
        <p:nvSpPr>
          <p:cNvPr id="3" name="Content Placeholder 2"/>
          <p:cNvSpPr>
            <a:spLocks noGrp="1"/>
          </p:cNvSpPr>
          <p:nvPr>
            <p:ph idx="1"/>
          </p:nvPr>
        </p:nvSpPr>
        <p:spPr/>
        <p:txBody>
          <a:bodyPr/>
          <a:lstStyle/>
          <a:p>
            <a:r>
              <a:rPr lang="en-US" dirty="0" smtClean="0"/>
              <a:t>1. Finish finding information for the 3 categories that you have chosen</a:t>
            </a:r>
          </a:p>
          <a:p>
            <a:r>
              <a:rPr lang="en-US" dirty="0" smtClean="0"/>
              <a:t>2.  Go to the following link and answer all 70 questions to the best of your ability (if you are confused about what a question is asking, PLEASE ASK ME!)</a:t>
            </a:r>
          </a:p>
          <a:p>
            <a:pPr lvl="1"/>
            <a:r>
              <a:rPr lang="en-US" dirty="0">
                <a:hlinkClick r:id="rId2"/>
              </a:rPr>
              <a:t>http://</a:t>
            </a:r>
            <a:r>
              <a:rPr lang="en-US" dirty="0" smtClean="0">
                <a:hlinkClick r:id="rId2"/>
              </a:rPr>
              <a:t>www.humanmetrics.com/cgi-win/jtypes2.asp</a:t>
            </a:r>
            <a:endParaRPr lang="en-US" dirty="0" smtClean="0"/>
          </a:p>
          <a:p>
            <a:r>
              <a:rPr lang="en-US" dirty="0" smtClean="0"/>
              <a:t>3. </a:t>
            </a:r>
            <a:r>
              <a:rPr lang="en-US" dirty="0"/>
              <a:t>Write a paragraph using ALL TEN  Lesson 21 vocabulary words to describe the information that you have learned about your 3 categories.  Each word should be used correctly and </a:t>
            </a:r>
            <a:r>
              <a:rPr lang="en-US" u="sng" dirty="0"/>
              <a:t>UNDERLINED</a:t>
            </a:r>
            <a:r>
              <a:rPr lang="en-US" dirty="0"/>
              <a:t> (the correct form of the word) to fit the sentence.  TURN THIS IN WITH YOUR 4 LETTER TYPE NEXT TO YOUR NAME!!!</a:t>
            </a:r>
            <a:endParaRPr lang="en-US" dirty="0"/>
          </a:p>
        </p:txBody>
      </p:sp>
    </p:spTree>
    <p:extLst>
      <p:ext uri="{BB962C8B-B14F-4D97-AF65-F5344CB8AC3E}">
        <p14:creationId xmlns:p14="http://schemas.microsoft.com/office/powerpoint/2010/main" val="1234067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 Do: 4/13/2015  </a:t>
            </a:r>
            <a:br>
              <a:rPr lang="en-US" dirty="0" smtClean="0"/>
            </a:br>
            <a:endParaRPr lang="en-US" dirty="0"/>
          </a:p>
        </p:txBody>
      </p:sp>
      <p:sp>
        <p:nvSpPr>
          <p:cNvPr id="3" name="Content Placeholder 2"/>
          <p:cNvSpPr>
            <a:spLocks noGrp="1"/>
          </p:cNvSpPr>
          <p:nvPr>
            <p:ph idx="1"/>
          </p:nvPr>
        </p:nvSpPr>
        <p:spPr/>
        <p:txBody>
          <a:bodyPr/>
          <a:lstStyle/>
          <a:p>
            <a:r>
              <a:rPr lang="en-US" dirty="0" smtClean="0"/>
              <a:t>Lesson 22 vocabulary (test Friday!) 						</a:t>
            </a:r>
            <a:r>
              <a:rPr lang="en-US" u="sng" dirty="0" smtClean="0"/>
              <a:t>x 10 min.</a:t>
            </a:r>
          </a:p>
          <a:p>
            <a:r>
              <a:rPr lang="en-US" dirty="0" smtClean="0"/>
              <a:t>Submit anything that wasn’t turned in Friday (Of Mice and Men questions, personality type (except 3</a:t>
            </a:r>
            <a:r>
              <a:rPr lang="en-US" baseline="30000" dirty="0" smtClean="0"/>
              <a:t>rd</a:t>
            </a:r>
            <a:r>
              <a:rPr lang="en-US" dirty="0" smtClean="0"/>
              <a:t> period), Lesson 21/Of Mice and Men “merged” assignment” (where you used lesson 21 words to explain research for </a:t>
            </a:r>
            <a:r>
              <a:rPr lang="en-US" dirty="0" err="1" smtClean="0"/>
              <a:t>O.M.a.M</a:t>
            </a:r>
            <a:r>
              <a:rPr lang="en-US" dirty="0" smtClean="0"/>
              <a:t>) 							</a:t>
            </a:r>
            <a:r>
              <a:rPr lang="en-US" u="sng" dirty="0" smtClean="0"/>
              <a:t>x 3 min.</a:t>
            </a:r>
          </a:p>
          <a:p>
            <a:r>
              <a:rPr lang="en-US" dirty="0" smtClean="0"/>
              <a:t>Get out Study Guide for </a:t>
            </a:r>
            <a:r>
              <a:rPr lang="en-US" i="1" dirty="0" smtClean="0"/>
              <a:t>Riding the Rails</a:t>
            </a:r>
            <a:r>
              <a:rPr lang="en-US" dirty="0" smtClean="0"/>
              <a:t> and finish watching the documentary &amp; filling in answers						</a:t>
            </a:r>
            <a:r>
              <a:rPr lang="en-US" u="sng" dirty="0" smtClean="0"/>
              <a:t>x~15-25 min.</a:t>
            </a:r>
          </a:p>
          <a:p>
            <a:r>
              <a:rPr lang="en-US" dirty="0" smtClean="0"/>
              <a:t>Review answers with a partner to ensure you have completed each question and turn in for credit.  </a:t>
            </a:r>
          </a:p>
          <a:p>
            <a:endParaRPr lang="en-US" dirty="0" smtClean="0"/>
          </a:p>
        </p:txBody>
      </p:sp>
    </p:spTree>
    <p:extLst>
      <p:ext uri="{BB962C8B-B14F-4D97-AF65-F5344CB8AC3E}">
        <p14:creationId xmlns:p14="http://schemas.microsoft.com/office/powerpoint/2010/main" val="2390800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Do 4/14/2015 </a:t>
            </a:r>
            <a:br>
              <a:rPr lang="en-US" dirty="0" smtClean="0"/>
            </a:br>
            <a:endParaRPr lang="en-US" dirty="0"/>
          </a:p>
        </p:txBody>
      </p:sp>
      <p:sp>
        <p:nvSpPr>
          <p:cNvPr id="3" name="Content Placeholder 2"/>
          <p:cNvSpPr>
            <a:spLocks noGrp="1"/>
          </p:cNvSpPr>
          <p:nvPr>
            <p:ph idx="1"/>
          </p:nvPr>
        </p:nvSpPr>
        <p:spPr>
          <a:xfrm>
            <a:off x="228600" y="1314450"/>
            <a:ext cx="11753850" cy="5391150"/>
          </a:xfrm>
        </p:spPr>
        <p:txBody>
          <a:bodyPr>
            <a:normAutofit/>
          </a:bodyPr>
          <a:lstStyle/>
          <a:p>
            <a:r>
              <a:rPr lang="en-US" dirty="0" smtClean="0"/>
              <a:t>Read the first chapter of </a:t>
            </a:r>
            <a:r>
              <a:rPr lang="en-US" i="1" dirty="0" err="1" smtClean="0"/>
              <a:t>Of</a:t>
            </a:r>
            <a:r>
              <a:rPr lang="en-US" i="1" dirty="0" smtClean="0"/>
              <a:t> Mice and Men </a:t>
            </a:r>
            <a:r>
              <a:rPr lang="en-US" dirty="0" smtClean="0"/>
              <a:t>and work on the following:</a:t>
            </a:r>
          </a:p>
          <a:p>
            <a:pPr lvl="1"/>
            <a:r>
              <a:rPr lang="en-US" dirty="0" smtClean="0"/>
              <a:t>Complete the VOICE LESSON (</a:t>
            </a:r>
            <a:r>
              <a:rPr lang="en-US" dirty="0" err="1" smtClean="0"/>
              <a:t>pg</a:t>
            </a:r>
            <a:r>
              <a:rPr lang="en-US" dirty="0" smtClean="0"/>
              <a:t> 1.) of your packet which entails:</a:t>
            </a:r>
          </a:p>
          <a:p>
            <a:pPr lvl="2"/>
            <a:r>
              <a:rPr lang="en-US" dirty="0" smtClean="0"/>
              <a:t>Defining Voice &amp; Imagery </a:t>
            </a:r>
          </a:p>
          <a:p>
            <a:pPr lvl="2"/>
            <a:r>
              <a:rPr lang="en-US" dirty="0" smtClean="0"/>
              <a:t>Gathering evidence of Steinbeck appealing to the reader’s 5 senses (in the outer box) to complete the 1</a:t>
            </a:r>
            <a:r>
              <a:rPr lang="en-US" baseline="30000" dirty="0" smtClean="0"/>
              <a:t>st</a:t>
            </a:r>
            <a:r>
              <a:rPr lang="en-US" dirty="0" smtClean="0"/>
              <a:t> page of the packet</a:t>
            </a:r>
          </a:p>
          <a:p>
            <a:pPr lvl="2"/>
            <a:r>
              <a:rPr lang="en-US" dirty="0" smtClean="0"/>
              <a:t>Sketching (use color if you feel artistic!) the scene described at the beginning of the chapter inside the inner box (this will complete the 1</a:t>
            </a:r>
            <a:r>
              <a:rPr lang="en-US" baseline="30000" dirty="0" smtClean="0"/>
              <a:t>st</a:t>
            </a:r>
            <a:r>
              <a:rPr lang="en-US" dirty="0" smtClean="0"/>
              <a:t> page of the packet)</a:t>
            </a:r>
          </a:p>
          <a:p>
            <a:pPr lvl="1"/>
            <a:r>
              <a:rPr lang="en-US" dirty="0" smtClean="0"/>
              <a:t>Complete the WRITING LESSON (</a:t>
            </a:r>
            <a:r>
              <a:rPr lang="en-US" dirty="0" err="1" smtClean="0"/>
              <a:t>pg</a:t>
            </a:r>
            <a:r>
              <a:rPr lang="en-US" dirty="0" smtClean="0"/>
              <a:t> 2.) of your packet which entails:</a:t>
            </a:r>
          </a:p>
          <a:p>
            <a:pPr lvl="2"/>
            <a:r>
              <a:rPr lang="en-US" dirty="0" smtClean="0"/>
              <a:t>Interpret the gathered evidence to make a claim, justify, and develop into a paragraph (the directions walk you through this!)</a:t>
            </a:r>
          </a:p>
          <a:p>
            <a:pPr lvl="1"/>
            <a:r>
              <a:rPr lang="en-US" dirty="0" smtClean="0"/>
              <a:t>IF YOU ARE NOT FINISHED BY THE END OF CLASS, THIS WILL NEED TO BE COMPLETE FOR HOMEWORK!!!!</a:t>
            </a:r>
          </a:p>
          <a:p>
            <a:pPr lvl="1"/>
            <a:r>
              <a:rPr lang="en-US" dirty="0" smtClean="0"/>
              <a:t>YOU WILL START ON PACKET PAGES 3 &amp;4 later!  (So you shouldn’t be analyzing the characters, YET!  </a:t>
            </a:r>
          </a:p>
          <a:p>
            <a:pPr lvl="1"/>
            <a:r>
              <a:rPr lang="en-US" dirty="0" smtClean="0"/>
              <a:t>BEHAVE!  The sub will write the names of any problematic children…. “never trust a freshman”….</a:t>
            </a:r>
          </a:p>
          <a:p>
            <a:pPr lvl="2"/>
            <a:endParaRPr lang="en-US" dirty="0" smtClean="0"/>
          </a:p>
        </p:txBody>
      </p:sp>
    </p:spTree>
    <p:extLst>
      <p:ext uri="{BB962C8B-B14F-4D97-AF65-F5344CB8AC3E}">
        <p14:creationId xmlns:p14="http://schemas.microsoft.com/office/powerpoint/2010/main" val="1261394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Do: 4/15/2015</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TURN IN PAGE 1 of packet (sketch and evidence of imagery)</a:t>
            </a:r>
          </a:p>
          <a:p>
            <a:r>
              <a:rPr lang="en-US" dirty="0" smtClean="0"/>
              <a:t>Reread </a:t>
            </a:r>
            <a:r>
              <a:rPr lang="en-US" dirty="0"/>
              <a:t>the first chapter of </a:t>
            </a:r>
            <a:r>
              <a:rPr lang="en-US" i="1" dirty="0" err="1"/>
              <a:t>Of</a:t>
            </a:r>
            <a:r>
              <a:rPr lang="en-US" i="1" dirty="0"/>
              <a:t> Mice and Men </a:t>
            </a:r>
            <a:r>
              <a:rPr lang="en-US" dirty="0"/>
              <a:t>and work on the following:</a:t>
            </a:r>
          </a:p>
          <a:p>
            <a:pPr lvl="1"/>
            <a:r>
              <a:rPr lang="en-US" dirty="0"/>
              <a:t>Complete the VOICE LESSON (</a:t>
            </a:r>
            <a:r>
              <a:rPr lang="en-US" dirty="0" err="1"/>
              <a:t>pg</a:t>
            </a:r>
            <a:r>
              <a:rPr lang="en-US" dirty="0"/>
              <a:t> </a:t>
            </a:r>
            <a:r>
              <a:rPr lang="en-US" dirty="0" smtClean="0"/>
              <a:t>3.) </a:t>
            </a:r>
            <a:r>
              <a:rPr lang="en-US" dirty="0"/>
              <a:t>of your packet which entails</a:t>
            </a:r>
            <a:r>
              <a:rPr lang="en-US" dirty="0" smtClean="0"/>
              <a:t>:</a:t>
            </a:r>
            <a:endParaRPr lang="en-US" dirty="0"/>
          </a:p>
          <a:p>
            <a:pPr lvl="2"/>
            <a:r>
              <a:rPr lang="en-US" dirty="0"/>
              <a:t>Defining </a:t>
            </a:r>
            <a:r>
              <a:rPr lang="en-US" dirty="0" smtClean="0"/>
              <a:t>characterization</a:t>
            </a:r>
            <a:endParaRPr lang="en-US" dirty="0"/>
          </a:p>
          <a:p>
            <a:pPr lvl="2"/>
            <a:r>
              <a:rPr lang="en-US" dirty="0"/>
              <a:t>Gathering evidence of Steinbeck </a:t>
            </a:r>
            <a:r>
              <a:rPr lang="en-US" dirty="0" smtClean="0"/>
              <a:t>creating character through speech, appearance, emotions, etc.</a:t>
            </a:r>
          </a:p>
          <a:p>
            <a:pPr lvl="2"/>
            <a:r>
              <a:rPr lang="en-US" dirty="0" smtClean="0"/>
              <a:t>Complete chart on pg. 3 with evidence in regards to Lennie and George</a:t>
            </a:r>
          </a:p>
          <a:p>
            <a:pPr lvl="1"/>
            <a:r>
              <a:rPr lang="en-US" dirty="0" smtClean="0"/>
              <a:t>Complete WRITING LESSON (</a:t>
            </a:r>
            <a:r>
              <a:rPr lang="en-US" dirty="0" err="1" smtClean="0"/>
              <a:t>pg</a:t>
            </a:r>
            <a:r>
              <a:rPr lang="en-US" dirty="0" smtClean="0"/>
              <a:t> 4.) by developing a body paragraph with the information you have gathered.</a:t>
            </a:r>
          </a:p>
          <a:p>
            <a:pPr lvl="2"/>
            <a:r>
              <a:rPr lang="en-US" dirty="0" smtClean="0"/>
              <a:t>IF YOU WORK WELL, YOU MAY HAVE TIME TO FINISH THIS ON THURSDAY!</a:t>
            </a:r>
          </a:p>
          <a:p>
            <a:pPr lvl="2"/>
            <a:endParaRPr lang="en-US" dirty="0" smtClean="0"/>
          </a:p>
          <a:p>
            <a:pPr lvl="1"/>
            <a:r>
              <a:rPr lang="en-US" dirty="0" smtClean="0"/>
              <a:t>BEHAVE</a:t>
            </a:r>
            <a:r>
              <a:rPr lang="en-US" dirty="0"/>
              <a:t>!  The sub will write the names of any problematic children…. “never trust a freshman”….</a:t>
            </a:r>
          </a:p>
          <a:p>
            <a:endParaRPr lang="en-US" dirty="0"/>
          </a:p>
        </p:txBody>
      </p:sp>
    </p:spTree>
    <p:extLst>
      <p:ext uri="{BB962C8B-B14F-4D97-AF65-F5344CB8AC3E}">
        <p14:creationId xmlns:p14="http://schemas.microsoft.com/office/powerpoint/2010/main" val="3436704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ALICE DRILL- </a:t>
            </a:r>
            <a:r>
              <a:rPr lang="en-US" sz="3200" dirty="0" smtClean="0"/>
              <a:t>stay quiet!  Listen to announcements, RAISE HAND and discuss:</a:t>
            </a:r>
            <a:endParaRPr lang="en-US" dirty="0"/>
          </a:p>
        </p:txBody>
      </p:sp>
      <p:sp>
        <p:nvSpPr>
          <p:cNvPr id="3" name="Content Placeholder 2"/>
          <p:cNvSpPr>
            <a:spLocks noGrp="1"/>
          </p:cNvSpPr>
          <p:nvPr>
            <p:ph idx="1"/>
          </p:nvPr>
        </p:nvSpPr>
        <p:spPr>
          <a:xfrm>
            <a:off x="258184" y="1699708"/>
            <a:ext cx="11854927" cy="5023821"/>
          </a:xfrm>
        </p:spPr>
        <p:txBody>
          <a:bodyPr numCol="2">
            <a:normAutofit fontScale="85000" lnSpcReduction="20000"/>
          </a:bodyPr>
          <a:lstStyle/>
          <a:p>
            <a:r>
              <a:rPr lang="en-US" b="1" u="sng" dirty="0"/>
              <a:t>Things to consider</a:t>
            </a:r>
            <a:endParaRPr lang="en-US" dirty="0"/>
          </a:p>
          <a:p>
            <a:pPr lvl="0"/>
            <a:r>
              <a:rPr lang="en-US" dirty="0"/>
              <a:t>When in doubt – barricade </a:t>
            </a:r>
          </a:p>
          <a:p>
            <a:pPr lvl="0"/>
            <a:r>
              <a:rPr lang="en-US" dirty="0" smtClean="0"/>
              <a:t>FIND: Best </a:t>
            </a:r>
            <a:r>
              <a:rPr lang="en-US" dirty="0"/>
              <a:t>possible exit away from the shooter</a:t>
            </a:r>
          </a:p>
          <a:p>
            <a:pPr lvl="0"/>
            <a:r>
              <a:rPr lang="en-US" b="1" i="1" u="sng" dirty="0"/>
              <a:t>Creating distance increases chance of survival</a:t>
            </a:r>
          </a:p>
          <a:p>
            <a:pPr lvl="0"/>
            <a:r>
              <a:rPr lang="en-US" dirty="0" smtClean="0"/>
              <a:t>Active </a:t>
            </a:r>
            <a:r>
              <a:rPr lang="en-US" dirty="0"/>
              <a:t>shooter in the high school lobby near the front doors - decision :  Barricade or </a:t>
            </a:r>
            <a:r>
              <a:rPr lang="en-US" b="1" i="1" u="sng" dirty="0"/>
              <a:t>Evacuate</a:t>
            </a:r>
          </a:p>
          <a:p>
            <a:pPr lvl="0"/>
            <a:r>
              <a:rPr lang="en-US" dirty="0"/>
              <a:t>Active shooter in the middle school lobby near the front doors - decision :  Barricade or </a:t>
            </a:r>
            <a:r>
              <a:rPr lang="en-US" b="1" i="1" u="sng" dirty="0"/>
              <a:t>Evacuate</a:t>
            </a:r>
          </a:p>
          <a:p>
            <a:pPr lvl="0"/>
            <a:r>
              <a:rPr lang="en-US" dirty="0"/>
              <a:t>Active shooter in the high school media center - decision :  Barricade or </a:t>
            </a:r>
            <a:r>
              <a:rPr lang="en-US" b="1" i="1" u="sng" dirty="0"/>
              <a:t>Evacuate</a:t>
            </a:r>
          </a:p>
          <a:p>
            <a:pPr lvl="0"/>
            <a:endParaRPr lang="en-US" sz="1900" b="1" u="sng" dirty="0" smtClean="0"/>
          </a:p>
          <a:p>
            <a:pPr lvl="0"/>
            <a:endParaRPr lang="en-US" sz="1900" b="1" u="sng" dirty="0"/>
          </a:p>
          <a:p>
            <a:pPr lvl="0"/>
            <a:endParaRPr lang="en-US" sz="1900" b="1" u="sng" dirty="0" smtClean="0"/>
          </a:p>
          <a:p>
            <a:pPr lvl="0"/>
            <a:endParaRPr lang="en-US" sz="1900" b="1" u="sng" dirty="0"/>
          </a:p>
          <a:p>
            <a:pPr lvl="0"/>
            <a:endParaRPr lang="en-US" sz="1900" b="1" u="sng" dirty="0" smtClean="0"/>
          </a:p>
          <a:p>
            <a:pPr lvl="0"/>
            <a:endParaRPr lang="en-US" sz="1900" b="1" u="sng" dirty="0"/>
          </a:p>
          <a:p>
            <a:pPr lvl="0"/>
            <a:r>
              <a:rPr lang="en-US" sz="1900" b="1" u="sng" dirty="0" smtClean="0"/>
              <a:t>WHAT WOULD WE DO???</a:t>
            </a:r>
          </a:p>
          <a:p>
            <a:pPr lvl="0"/>
            <a:r>
              <a:rPr lang="en-US" sz="1900" dirty="0" smtClean="0"/>
              <a:t>Active </a:t>
            </a:r>
            <a:r>
              <a:rPr lang="en-US" sz="1900" dirty="0"/>
              <a:t>shooter in the middle school near the band room - decision :  Barricade or </a:t>
            </a:r>
            <a:r>
              <a:rPr lang="en-US" sz="1900" b="1" i="1" u="sng" dirty="0"/>
              <a:t>Evacuate</a:t>
            </a:r>
          </a:p>
          <a:p>
            <a:pPr lvl="0"/>
            <a:r>
              <a:rPr lang="en-US" sz="1900" dirty="0"/>
              <a:t>Active shooter on the second floor of the high school  near the science rooms - decision :  Barricade or </a:t>
            </a:r>
            <a:r>
              <a:rPr lang="en-US" sz="1900" b="1" i="1" u="sng" dirty="0"/>
              <a:t>Evacuate</a:t>
            </a:r>
          </a:p>
          <a:p>
            <a:pPr lvl="0"/>
            <a:r>
              <a:rPr lang="en-US" sz="1900" dirty="0"/>
              <a:t>Active shooter in the cafeteria - decision :  Barricade or </a:t>
            </a:r>
            <a:r>
              <a:rPr lang="en-US" sz="1900" b="1" i="1" u="sng" dirty="0"/>
              <a:t>Evacuate</a:t>
            </a:r>
          </a:p>
          <a:p>
            <a:pPr lvl="0"/>
            <a:r>
              <a:rPr lang="en-US" sz="1900" dirty="0"/>
              <a:t>Active shooter in the 6</a:t>
            </a:r>
            <a:r>
              <a:rPr lang="en-US" sz="1900" baseline="30000" dirty="0"/>
              <a:t>th</a:t>
            </a:r>
            <a:r>
              <a:rPr lang="en-US" sz="1900" dirty="0"/>
              <a:t> grade hallway - decision :  Barricade or </a:t>
            </a:r>
            <a:r>
              <a:rPr lang="en-US" sz="1900" b="1" i="1" u="sng" dirty="0"/>
              <a:t>Evacuate</a:t>
            </a:r>
          </a:p>
          <a:p>
            <a:pPr lvl="0"/>
            <a:r>
              <a:rPr lang="en-US" sz="1900" dirty="0"/>
              <a:t>Active shooter on the first floor of the high school by the soccer fields - decision :  </a:t>
            </a:r>
            <a:r>
              <a:rPr lang="en-US" sz="1900" b="1" i="1" u="sng" dirty="0"/>
              <a:t>Barricade</a:t>
            </a:r>
            <a:r>
              <a:rPr lang="en-US" sz="1900" dirty="0"/>
              <a:t> or Evacuate</a:t>
            </a:r>
          </a:p>
          <a:p>
            <a:pPr lvl="0"/>
            <a:r>
              <a:rPr lang="en-US" sz="1900" dirty="0"/>
              <a:t>Active shooter in the 8</a:t>
            </a:r>
            <a:r>
              <a:rPr lang="en-US" sz="1900" baseline="30000" dirty="0"/>
              <a:t>th</a:t>
            </a:r>
            <a:r>
              <a:rPr lang="en-US" sz="1900" dirty="0"/>
              <a:t> grade hallway near the exit by the tennis courts - decision :  Barricade or </a:t>
            </a:r>
            <a:r>
              <a:rPr lang="en-US" sz="1900" b="1" i="1" u="sng" dirty="0" smtClean="0"/>
              <a:t>Evacuate*</a:t>
            </a:r>
            <a:endParaRPr lang="en-US" sz="1900" b="1" i="1" u="sng" dirty="0"/>
          </a:p>
          <a:p>
            <a:pPr lvl="0"/>
            <a:r>
              <a:rPr lang="en-US" sz="1900" dirty="0"/>
              <a:t>Active shooter in the high school parking lot  lobby near the bus barn  - decision :  Barricade or </a:t>
            </a:r>
            <a:r>
              <a:rPr lang="en-US" sz="1900" b="1" i="1" u="sng" dirty="0" smtClean="0"/>
              <a:t>Evacuate*</a:t>
            </a:r>
          </a:p>
          <a:p>
            <a:pPr marL="0" lvl="0" indent="0">
              <a:buNone/>
            </a:pPr>
            <a:r>
              <a:rPr lang="en-US" sz="1900" b="1" i="1" dirty="0" smtClean="0"/>
              <a:t>* BEST ROUTE OF EVACUATION </a:t>
            </a:r>
            <a:endParaRPr lang="en-US" sz="1900" b="1" i="1" dirty="0"/>
          </a:p>
          <a:p>
            <a:endParaRPr lang="en-US" dirty="0"/>
          </a:p>
        </p:txBody>
      </p:sp>
    </p:spTree>
    <p:extLst>
      <p:ext uri="{BB962C8B-B14F-4D97-AF65-F5344CB8AC3E}">
        <p14:creationId xmlns:p14="http://schemas.microsoft.com/office/powerpoint/2010/main" val="2665643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4/20/2015- Symbolism in Chapter 2</a:t>
            </a:r>
            <a:endParaRPr lang="en-US" dirty="0"/>
          </a:p>
        </p:txBody>
      </p:sp>
      <p:sp>
        <p:nvSpPr>
          <p:cNvPr id="3" name="Content Placeholder 2"/>
          <p:cNvSpPr>
            <a:spLocks noGrp="1"/>
          </p:cNvSpPr>
          <p:nvPr>
            <p:ph idx="1"/>
          </p:nvPr>
        </p:nvSpPr>
        <p:spPr>
          <a:xfrm>
            <a:off x="0" y="1256852"/>
            <a:ext cx="11930231" cy="4724400"/>
          </a:xfrm>
        </p:spPr>
        <p:txBody>
          <a:bodyPr>
            <a:noAutofit/>
          </a:bodyPr>
          <a:lstStyle/>
          <a:p>
            <a:r>
              <a:rPr lang="en-US" sz="2800" dirty="0"/>
              <a:t>Symbol: An important idea or image that shows up over and over in a novel or literary work.  </a:t>
            </a:r>
            <a:endParaRPr lang="en-US" sz="2800" dirty="0" smtClean="0"/>
          </a:p>
          <a:p>
            <a:r>
              <a:rPr lang="en-US" sz="2800" dirty="0" smtClean="0"/>
              <a:t>A </a:t>
            </a:r>
            <a:r>
              <a:rPr lang="en-US" sz="2800" dirty="0"/>
              <a:t>symbol different than a theme because it can be expressed as a single word or phrase, while a theme must be expressed in a complete sentence.  </a:t>
            </a:r>
            <a:endParaRPr lang="en-US" sz="2800" dirty="0" smtClean="0"/>
          </a:p>
          <a:p>
            <a:r>
              <a:rPr lang="en-US" sz="2800" dirty="0" smtClean="0"/>
              <a:t>Symbols </a:t>
            </a:r>
            <a:r>
              <a:rPr lang="en-US" sz="2800" dirty="0"/>
              <a:t>are important to identify and track because they provide clues about theme.  </a:t>
            </a:r>
            <a:endParaRPr lang="en-US" sz="2800" dirty="0" smtClean="0"/>
          </a:p>
          <a:p>
            <a:r>
              <a:rPr lang="en-US" sz="2800" dirty="0" smtClean="0"/>
              <a:t>In </a:t>
            </a:r>
            <a:r>
              <a:rPr lang="en-US" sz="2800" dirty="0"/>
              <a:t>chapter two Of Mice and Men, Steinbeck uses the Symbol of light and dark. </a:t>
            </a:r>
            <a:r>
              <a:rPr lang="en-US" sz="2800" dirty="0" smtClean="0"/>
              <a:t> </a:t>
            </a:r>
            <a:r>
              <a:rPr lang="en-US" sz="2800" b="1" u="sng" dirty="0" smtClean="0"/>
              <a:t>Identify six passages where Steinbeck uses the light and dark symbol and then draw a visual representation of the passage.</a:t>
            </a:r>
            <a:endParaRPr lang="en-US" sz="2800" b="1" u="sng" dirty="0"/>
          </a:p>
        </p:txBody>
      </p:sp>
    </p:spTree>
    <p:extLst>
      <p:ext uri="{BB962C8B-B14F-4D97-AF65-F5344CB8AC3E}">
        <p14:creationId xmlns:p14="http://schemas.microsoft.com/office/powerpoint/2010/main" val="921915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BELLWORK-QUIZ!</a:t>
            </a:r>
            <a:endParaRPr lang="en-US" dirty="0"/>
          </a:p>
        </p:txBody>
      </p:sp>
      <p:sp>
        <p:nvSpPr>
          <p:cNvPr id="3" name="Content Placeholder 2"/>
          <p:cNvSpPr>
            <a:spLocks noGrp="1"/>
          </p:cNvSpPr>
          <p:nvPr>
            <p:ph idx="1"/>
          </p:nvPr>
        </p:nvSpPr>
        <p:spPr/>
        <p:txBody>
          <a:bodyPr/>
          <a:lstStyle/>
          <a:p>
            <a:r>
              <a:rPr lang="en-US" dirty="0" smtClean="0"/>
              <a:t>1. DEFINE IMAGERY &amp; EXPLAIN HOW AUTHORS CREATE IT</a:t>
            </a:r>
          </a:p>
          <a:p>
            <a:r>
              <a:rPr lang="en-US" dirty="0" smtClean="0"/>
              <a:t>2. DEFINE CHARACTERIZATION &amp; WHAT SPECIFIC INFORMATION IS USED TO DEVELOP CHARACTER</a:t>
            </a:r>
          </a:p>
          <a:p>
            <a:pPr lvl="1"/>
            <a:r>
              <a:rPr lang="en-US" dirty="0" smtClean="0"/>
              <a:t>A. what a character says</a:t>
            </a:r>
          </a:p>
          <a:p>
            <a:pPr lvl="1"/>
            <a:r>
              <a:rPr lang="en-US" dirty="0" smtClean="0"/>
              <a:t>B.</a:t>
            </a:r>
          </a:p>
          <a:p>
            <a:pPr lvl="1"/>
            <a:r>
              <a:rPr lang="en-US" dirty="0" smtClean="0"/>
              <a:t>C.</a:t>
            </a:r>
          </a:p>
          <a:p>
            <a:pPr lvl="1"/>
            <a:r>
              <a:rPr lang="en-US" dirty="0" smtClean="0"/>
              <a:t>D.</a:t>
            </a:r>
          </a:p>
          <a:p>
            <a:r>
              <a:rPr lang="en-US" dirty="0" smtClean="0"/>
              <a:t>3. How does the author develop the character of George?  (Use your responses in #2 and give specific examples for each).</a:t>
            </a:r>
          </a:p>
          <a:p>
            <a:pPr lvl="1"/>
            <a:endParaRPr lang="en-US" dirty="0" smtClean="0"/>
          </a:p>
        </p:txBody>
      </p:sp>
    </p:spTree>
    <p:extLst>
      <p:ext uri="{BB962C8B-B14F-4D97-AF65-F5344CB8AC3E}">
        <p14:creationId xmlns:p14="http://schemas.microsoft.com/office/powerpoint/2010/main" val="40241814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19033</TotalTime>
  <Words>811</Words>
  <Application>Microsoft Office PowerPoint</Application>
  <PresentationFormat>Widescreen</PresentationFormat>
  <Paragraphs>78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vt:lpstr>
      <vt:lpstr>Of Mice and Men day 1</vt:lpstr>
      <vt:lpstr>Of Mice and Men Webquest!</vt:lpstr>
      <vt:lpstr>Of Mice and Men Webquest! Day 2</vt:lpstr>
      <vt:lpstr>To Do: 4/13/2015   </vt:lpstr>
      <vt:lpstr>To Do 4/14/2015  </vt:lpstr>
      <vt:lpstr>To Do: 4/15/2015</vt:lpstr>
      <vt:lpstr>ALICE DRILL- stay quiet!  Listen to announcements, RAISE HAND and discuss:</vt:lpstr>
      <vt:lpstr>4/20/2015- Symbolism in Chapter 2</vt:lpstr>
      <vt:lpstr>BELLWORK-QUIZ!</vt:lpstr>
    </vt:vector>
  </TitlesOfParts>
  <Company>Wayne Local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 Mice and Men day 1</dc:title>
  <dc:creator>Jon Stubbs</dc:creator>
  <cp:lastModifiedBy>Jon Stubbs</cp:lastModifiedBy>
  <cp:revision>15</cp:revision>
  <dcterms:created xsi:type="dcterms:W3CDTF">2015-04-07T11:39:59Z</dcterms:created>
  <dcterms:modified xsi:type="dcterms:W3CDTF">2015-04-20T16:53:36Z</dcterms:modified>
</cp:coreProperties>
</file>